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30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5" r:id="rId22"/>
    <p:sldId id="301" r:id="rId23"/>
    <p:sldId id="279" r:id="rId24"/>
    <p:sldId id="277" r:id="rId25"/>
    <p:sldId id="278" r:id="rId26"/>
    <p:sldId id="285" r:id="rId27"/>
    <p:sldId id="284" r:id="rId28"/>
    <p:sldId id="274" r:id="rId29"/>
    <p:sldId id="283" r:id="rId30"/>
    <p:sldId id="280" r:id="rId31"/>
    <p:sldId id="282" r:id="rId32"/>
    <p:sldId id="281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3" r:id="rId50"/>
    <p:sldId id="308" r:id="rId51"/>
    <p:sldId id="304" r:id="rId52"/>
    <p:sldId id="305" r:id="rId53"/>
    <p:sldId id="306" r:id="rId54"/>
    <p:sldId id="307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19" r:id="rId63"/>
    <p:sldId id="320" r:id="rId64"/>
    <p:sldId id="315" r:id="rId65"/>
    <p:sldId id="316" r:id="rId6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EA3E2-4F1D-4A8F-B15C-146C30592746}" v="1" dt="2025-03-26T17:45:42.205"/>
    <p1510:client id="{B3E4B0AD-EEB5-4FB4-A2D7-DB0BB425365D}" v="218" dt="2025-03-26T14:35:5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14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ela, Rajneesh" userId="f6292950-97fd-49ca-9891-0dcd5d1f2546" providerId="ADAL" clId="{660EA3E2-4F1D-4A8F-B15C-146C30592746}"/>
    <pc:docChg chg="addSld delSld modSld">
      <pc:chgData name="Hajela, Rajneesh" userId="f6292950-97fd-49ca-9891-0dcd5d1f2546" providerId="ADAL" clId="{660EA3E2-4F1D-4A8F-B15C-146C30592746}" dt="2025-03-26T17:45:42.195" v="1"/>
      <pc:docMkLst>
        <pc:docMk/>
      </pc:docMkLst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677975978" sldId="287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4065582604" sldId="288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500507575" sldId="289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558051682" sldId="290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670761752" sldId="291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336971486" sldId="292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571575567" sldId="293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191158873" sldId="294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208080085" sldId="295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37392159" sldId="296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923091314" sldId="297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568439842" sldId="298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230333057" sldId="299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94836006" sldId="300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367711865" sldId="302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006449427" sldId="303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401300657" sldId="304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927074643" sldId="305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643743921" sldId="306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66290823" sldId="307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356644861" sldId="308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576628713" sldId="310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566710031" sldId="311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909546893" sldId="312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177856141" sldId="313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3275699532" sldId="314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2879507136" sldId="315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651510678" sldId="316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204730732" sldId="317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886716411" sldId="318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806665738" sldId="319"/>
        </pc:sldMkLst>
      </pc:sldChg>
      <pc:sldChg chg="add del">
        <pc:chgData name="Hajela, Rajneesh" userId="f6292950-97fd-49ca-9891-0dcd5d1f2546" providerId="ADAL" clId="{660EA3E2-4F1D-4A8F-B15C-146C30592746}" dt="2025-03-26T17:45:42.195" v="1"/>
        <pc:sldMkLst>
          <pc:docMk/>
          <pc:sldMk cId="1124514556" sldId="320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178165661" sldId="321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547237779" sldId="322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1403588738" sldId="323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708255781" sldId="324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526778810" sldId="325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057370919" sldId="326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173338693" sldId="327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2378234371" sldId="328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2403373524" sldId="329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1378743718" sldId="330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462212582" sldId="331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4063043937" sldId="332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2485203409" sldId="333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3088417125" sldId="334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1409561759" sldId="335"/>
        </pc:sldMkLst>
      </pc:sldChg>
      <pc:sldChg chg="del">
        <pc:chgData name="Hajela, Rajneesh" userId="f6292950-97fd-49ca-9891-0dcd5d1f2546" providerId="ADAL" clId="{660EA3E2-4F1D-4A8F-B15C-146C30592746}" dt="2025-03-26T17:43:09.944" v="0" actId="2696"/>
        <pc:sldMkLst>
          <pc:docMk/>
          <pc:sldMk cId="4134467338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92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2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65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53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02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632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4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55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5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39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10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0DC711-F09F-4024-A138-7E7B7FF2623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4ED378-58ED-447C-9C20-DF2EA849B3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5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zure-functions/durable/durable-functions-overview?tabs=in-process%2Cnodejs-v3%2Cv1-model&amp;pivots=csharp#async-http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learn.microsoft.com/en-us/azure/azure-functions/durable/durable-functions-overview?tabs=in-process%2Cnodejs-v3%2Cv1-model&amp;pivots=csharp#fan-in-ou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azure/azure-functions/durable/durable-functions-overview?tabs=in-process%2Cnodejs-v3%2Cv1-model&amp;pivots=csharp#chaining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learn.microsoft.com/en-us/azure/azure-functions/durable/durable-functions-overview?tabs=in-process%2Cnodejs-v3%2Cv1-model&amp;pivots=csharp#human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learn.microsoft.com/en-us/azure/azure-functions/durable/durable-functions-overview?tabs=in-process%2Cnodejs-v3%2Cv1-model&amp;pivots=csharp#monitori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F0FB66-4CCF-2F9C-4387-61830600249D}"/>
              </a:ext>
            </a:extLst>
          </p:cNvPr>
          <p:cNvSpPr txBox="1"/>
          <p:nvPr/>
        </p:nvSpPr>
        <p:spPr>
          <a:xfrm>
            <a:off x="43545" y="595086"/>
            <a:ext cx="685800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      Architecture Fundamentals (.NET )</a:t>
            </a:r>
          </a:p>
          <a:p>
            <a:r>
              <a:rPr lang="en-IN" sz="2800" b="1" dirty="0"/>
              <a:t>              .NET Core &amp; Microservices</a:t>
            </a:r>
          </a:p>
          <a:p>
            <a:endParaRPr lang="en-IN" sz="2800" b="1" dirty="0"/>
          </a:p>
          <a:p>
            <a:pPr>
              <a:buFont typeface="+mj-lt"/>
              <a:buAutoNum type="arabicPeriod"/>
            </a:pPr>
            <a:r>
              <a:rPr lang="en-IN" sz="2800" dirty="0"/>
              <a:t> What is Microservices Architecture?</a:t>
            </a:r>
          </a:p>
          <a:p>
            <a:pPr>
              <a:buFont typeface="+mj-lt"/>
              <a:buAutoNum type="arabicPeriod"/>
            </a:pPr>
            <a:r>
              <a:rPr lang="en-IN" sz="2800" dirty="0"/>
              <a:t> Modular Monolith vs Microservices –    </a:t>
            </a:r>
          </a:p>
          <a:p>
            <a:r>
              <a:rPr lang="en-IN" sz="2800" dirty="0"/>
              <a:t>3. Domain-Driven Design (DDD) in Real </a:t>
            </a:r>
          </a:p>
          <a:p>
            <a:r>
              <a:rPr lang="en-IN" sz="2800" dirty="0"/>
              <a:t>     Projects</a:t>
            </a:r>
          </a:p>
          <a:p>
            <a:r>
              <a:rPr lang="en-IN" sz="2800" dirty="0"/>
              <a:t>4. Event-Driven Architecture Explained in 60  </a:t>
            </a:r>
          </a:p>
          <a:p>
            <a:r>
              <a:rPr lang="en-IN" sz="2800" dirty="0"/>
              <a:t>     Seconds</a:t>
            </a:r>
          </a:p>
          <a:p>
            <a:r>
              <a:rPr lang="en-IN" sz="2800" dirty="0"/>
              <a:t>5. Synchronous vs Asynchronous   </a:t>
            </a:r>
          </a:p>
          <a:p>
            <a:r>
              <a:rPr lang="en-IN" sz="2800" dirty="0"/>
              <a:t>     Communication – Quick Breakdown</a:t>
            </a:r>
          </a:p>
          <a:p>
            <a:r>
              <a:rPr lang="en-IN" sz="2800" dirty="0"/>
              <a:t>6. API Gateway Pattern Using Azure APIM</a:t>
            </a:r>
          </a:p>
          <a:p>
            <a:r>
              <a:rPr lang="en-IN" sz="2800" dirty="0"/>
              <a:t>7.  What is Clean Architecture in .NET Core?</a:t>
            </a:r>
          </a:p>
          <a:p>
            <a:r>
              <a:rPr lang="en-IN" sz="2800" dirty="0"/>
              <a:t>8. CQRS and Outbox Pattern – Simplified</a:t>
            </a:r>
          </a:p>
          <a:p>
            <a:r>
              <a:rPr lang="en-IN" sz="2800" dirty="0"/>
              <a:t>9. When to Use Azure Functions vs App   </a:t>
            </a:r>
          </a:p>
          <a:p>
            <a:r>
              <a:rPr lang="en-IN" sz="2800" dirty="0"/>
              <a:t>     Services vs AKS</a:t>
            </a:r>
          </a:p>
          <a:p>
            <a:r>
              <a:rPr lang="en-IN" sz="2800" dirty="0"/>
              <a:t>10. What are 12-Factor Apps?</a:t>
            </a:r>
          </a:p>
        </p:txBody>
      </p:sp>
    </p:spTree>
    <p:extLst>
      <p:ext uri="{BB962C8B-B14F-4D97-AF65-F5344CB8AC3E}">
        <p14:creationId xmlns:p14="http://schemas.microsoft.com/office/powerpoint/2010/main" val="21174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rganize your Azure resources effectively - Cloud Adoption Framework |  Microsoft Learn">
            <a:extLst>
              <a:ext uri="{FF2B5EF4-FFF2-40B4-BE49-F238E27FC236}">
                <a16:creationId xmlns:a16="http://schemas.microsoft.com/office/drawing/2014/main" id="{5633E609-B5FC-C357-532F-A40F0C21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48" y="2106537"/>
            <a:ext cx="6639504" cy="43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5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702C7A-98E1-9C94-2342-E881A26B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7" y="2270366"/>
            <a:ext cx="6400245" cy="38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4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71;p144" descr="12 Factor App Revisited">
            <a:extLst>
              <a:ext uri="{FF2B5EF4-FFF2-40B4-BE49-F238E27FC236}">
                <a16:creationId xmlns:a16="http://schemas.microsoft.com/office/drawing/2014/main" id="{534F56E6-2294-661A-A2F4-6E794176AF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585" y="1662011"/>
            <a:ext cx="6556829" cy="5479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93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croservices Architecture on .NET with applying CQRS, Clean Architecture  and Event-Driven Communication | aspnetrun">
            <a:extLst>
              <a:ext uri="{FF2B5EF4-FFF2-40B4-BE49-F238E27FC236}">
                <a16:creationId xmlns:a16="http://schemas.microsoft.com/office/drawing/2014/main" id="{71B0AD20-FED5-15AA-74F6-C95090A3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2" y="2517561"/>
            <a:ext cx="6405467" cy="34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3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AFA21-FCF1-A403-4E1E-84F8703C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1" y="3199656"/>
            <a:ext cx="5686178" cy="27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6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3E4394A-BDAB-5442-FEC2-D8F4C0F3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" y="3280229"/>
            <a:ext cx="6701947" cy="40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82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umbnail image 1 of blog post titled &#10; &#10; &#10;  &#10; &#10; &#10; &#10;    &#10;  &#10;   &#10;    &#10;      &#10;       Get Rewarded for Sharing Your Experience with Microsoft Azure AI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FC286310-881F-EDC7-ED9C-2A50FA49B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062513"/>
            <a:ext cx="6734629" cy="29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41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A77BEC-8617-83C0-C6EF-C976FDE0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2886075"/>
            <a:ext cx="6303751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5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B57B729-B91D-39D8-A9EB-FA9D09ED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5" y="2975429"/>
            <a:ext cx="6331372" cy="28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26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g-search">
            <a:extLst>
              <a:ext uri="{FF2B5EF4-FFF2-40B4-BE49-F238E27FC236}">
                <a16:creationId xmlns:a16="http://schemas.microsoft.com/office/drawing/2014/main" id="{C780EED9-6884-2CB7-3135-AF14DF5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1" y="2660097"/>
            <a:ext cx="6468150" cy="3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4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2EEF71-1909-231A-FE23-FB0270441200}"/>
              </a:ext>
            </a:extLst>
          </p:cNvPr>
          <p:cNvSpPr txBox="1"/>
          <p:nvPr/>
        </p:nvSpPr>
        <p:spPr>
          <a:xfrm>
            <a:off x="0" y="0"/>
            <a:ext cx="6966858" cy="7940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Azure Cloud Essentials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Azure Service Bus vs Event Grid –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Azure AD B2C for API 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Azure DevOps CI/CD in Microservices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Azure Logic Apps vs Durable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Cost Optimization in Azure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How to Migrate from .NET Framework to .NET 8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What is an Azure Landing Zone?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Monitoring with Azure Application Insights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Azure Key Vault – Secure Your Secrets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 High Availability with Azure Load Balancer &amp; Deployment Slots</a:t>
            </a:r>
          </a:p>
        </p:txBody>
      </p:sp>
    </p:spTree>
    <p:extLst>
      <p:ext uri="{BB962C8B-B14F-4D97-AF65-F5344CB8AC3E}">
        <p14:creationId xmlns:p14="http://schemas.microsoft.com/office/powerpoint/2010/main" val="150649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rollcode.no - A personal blog">
            <a:extLst>
              <a:ext uri="{FF2B5EF4-FFF2-40B4-BE49-F238E27FC236}">
                <a16:creationId xmlns:a16="http://schemas.microsoft.com/office/drawing/2014/main" id="{ACBC1511-9F69-9D2B-6C70-14B121D1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3767"/>
            <a:ext cx="6858000" cy="33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C11C6-C7E7-FDAB-4C5E-FEC355CABBE0}"/>
              </a:ext>
            </a:extLst>
          </p:cNvPr>
          <p:cNvSpPr txBox="1"/>
          <p:nvPr/>
        </p:nvSpPr>
        <p:spPr>
          <a:xfrm>
            <a:off x="1480457" y="280918"/>
            <a:ext cx="4125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Function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039962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D9E64F50-4CE1-237D-8764-3EBA00F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2346" y="2469773"/>
            <a:ext cx="3099816" cy="233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diagram of the function chaining pattern">
            <a:extLst>
              <a:ext uri="{FF2B5EF4-FFF2-40B4-BE49-F238E27FC236}">
                <a16:creationId xmlns:a16="http://schemas.microsoft.com/office/drawing/2014/main" id="{21298C95-9033-42AC-89A6-424EA0C9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6546" y="1334488"/>
            <a:ext cx="3785616" cy="6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diagram of the human interaction pattern">
            <a:extLst>
              <a:ext uri="{FF2B5EF4-FFF2-40B4-BE49-F238E27FC236}">
                <a16:creationId xmlns:a16="http://schemas.microsoft.com/office/drawing/2014/main" id="{20FE4FD2-7834-9E0D-3586-C01608B5B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546" y="7551239"/>
            <a:ext cx="3099816" cy="13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 diagram of the fan out/fan pattern">
            <a:extLst>
              <a:ext uri="{FF2B5EF4-FFF2-40B4-BE49-F238E27FC236}">
                <a16:creationId xmlns:a16="http://schemas.microsoft.com/office/drawing/2014/main" id="{12EFF0E4-CF82-2187-9ABB-E1D2E2EF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6546" y="5144511"/>
            <a:ext cx="3785616" cy="18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EBF78-9242-DC83-1267-61AACBF6E443}"/>
              </a:ext>
            </a:extLst>
          </p:cNvPr>
          <p:cNvSpPr txBox="1"/>
          <p:nvPr/>
        </p:nvSpPr>
        <p:spPr>
          <a:xfrm>
            <a:off x="-3628" y="1485795"/>
            <a:ext cx="343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Function chaining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AF3F9-6FA7-7307-1646-18FC2B67303B}"/>
              </a:ext>
            </a:extLst>
          </p:cNvPr>
          <p:cNvSpPr txBox="1"/>
          <p:nvPr/>
        </p:nvSpPr>
        <p:spPr>
          <a:xfrm>
            <a:off x="205232" y="5896784"/>
            <a:ext cx="345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Fan-out/fan-in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A96CA-5F95-AF5C-BFDC-549A9691BEAF}"/>
              </a:ext>
            </a:extLst>
          </p:cNvPr>
          <p:cNvSpPr txBox="1"/>
          <p:nvPr/>
        </p:nvSpPr>
        <p:spPr>
          <a:xfrm>
            <a:off x="0" y="2982113"/>
            <a:ext cx="345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Async HTTP APIs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      Monitoring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2AAB1-1BBD-9F9E-99EA-A0445DACABD6}"/>
              </a:ext>
            </a:extLst>
          </p:cNvPr>
          <p:cNvSpPr txBox="1"/>
          <p:nvPr/>
        </p:nvSpPr>
        <p:spPr>
          <a:xfrm>
            <a:off x="205232" y="8017534"/>
            <a:ext cx="345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Human interaction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5184B-CB08-91FD-7AF1-0AACFE1130BF}"/>
              </a:ext>
            </a:extLst>
          </p:cNvPr>
          <p:cNvSpPr txBox="1"/>
          <p:nvPr/>
        </p:nvSpPr>
        <p:spPr>
          <a:xfrm>
            <a:off x="1480457" y="280918"/>
            <a:ext cx="4125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Function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45410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B53D-2B48-FC41-8675-38A4FD78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0A63-E2FF-8592-023F-D4E45184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460;p6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B9DF3B-E4AC-A96A-C6B2-B53C6B0A506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446" y="2254253"/>
            <a:ext cx="6439108" cy="4510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31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84;p20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6E2D5E8-EDA7-469C-0BD3-DAEFD85E9E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38" y="2434167"/>
            <a:ext cx="6671524" cy="4760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06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437563-4D1F-DA7C-9F4B-BA0F805641B9}"/>
              </a:ext>
            </a:extLst>
          </p:cNvPr>
          <p:cNvSpPr txBox="1"/>
          <p:nvPr/>
        </p:nvSpPr>
        <p:spPr>
          <a:xfrm>
            <a:off x="308428" y="533178"/>
            <a:ext cx="619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OWASP-</a:t>
            </a:r>
            <a:r>
              <a:rPr lang="en-US" sz="1800" b="1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Open Worldwide Application Security Project </a:t>
            </a:r>
            <a:endParaRPr lang="en-IN" dirty="0"/>
          </a:p>
        </p:txBody>
      </p:sp>
      <p:pic>
        <p:nvPicPr>
          <p:cNvPr id="6" name="Google Shape;3496;p205" descr="Mapping">
            <a:extLst>
              <a:ext uri="{FF2B5EF4-FFF2-40B4-BE49-F238E27FC236}">
                <a16:creationId xmlns:a16="http://schemas.microsoft.com/office/drawing/2014/main" id="{523587F7-C257-38B6-F7FB-EB02372D0C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06801"/>
            <a:ext cx="6858000" cy="4724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91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E58A-1727-7021-8455-50C2C916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Database Shading Pattern for Scaling Microservices Database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A5CF2-5608-E753-4103-85AB00BB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3502;p206">
            <a:extLst>
              <a:ext uri="{FF2B5EF4-FFF2-40B4-BE49-F238E27FC236}">
                <a16:creationId xmlns:a16="http://schemas.microsoft.com/office/drawing/2014/main" id="{BA59A697-5FAA-5DF2-6BF1-1D435C4AFA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2434167"/>
            <a:ext cx="6705600" cy="4939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10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C913-E3C8-F2F7-3261-98F2C2F3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6A7B-04C4-276D-48F7-E817770C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3813;p251" descr="A Step by Step Guide to In-Memory Caching in ASP.NET Core">
            <a:extLst>
              <a:ext uri="{FF2B5EF4-FFF2-40B4-BE49-F238E27FC236}">
                <a16:creationId xmlns:a16="http://schemas.microsoft.com/office/drawing/2014/main" id="{7E2FFFA9-3B71-0205-8438-2D9A0FC2C3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43" y="908049"/>
            <a:ext cx="6038169" cy="6478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55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978B-F955-259E-4308-1ECC681B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4024-EDB7-E183-49D2-EEB9B0E17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3817;p251" descr="Caching in a cloud native app">
            <a:extLst>
              <a:ext uri="{FF2B5EF4-FFF2-40B4-BE49-F238E27FC236}">
                <a16:creationId xmlns:a16="http://schemas.microsoft.com/office/drawing/2014/main" id="{A0A167A0-3329-7B32-7937-99067E5951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85162"/>
            <a:ext cx="6858000" cy="5801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00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80;p246">
            <a:extLst>
              <a:ext uri="{FF2B5EF4-FFF2-40B4-BE49-F238E27FC236}">
                <a16:creationId xmlns:a16="http://schemas.microsoft.com/office/drawing/2014/main" id="{AB8670FE-BDC8-40C0-7D84-216ACC1DB5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828" y="2347080"/>
            <a:ext cx="6444343" cy="5403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727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07;p250">
            <a:extLst>
              <a:ext uri="{FF2B5EF4-FFF2-40B4-BE49-F238E27FC236}">
                <a16:creationId xmlns:a16="http://schemas.microsoft.com/office/drawing/2014/main" id="{47857904-3BDA-75E5-A202-2E60B48611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92996"/>
            <a:ext cx="6858000" cy="5946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44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EB3F2E-490B-4DAD-35E9-ADB98957AAF8}"/>
              </a:ext>
            </a:extLst>
          </p:cNvPr>
          <p:cNvSpPr txBox="1"/>
          <p:nvPr/>
        </p:nvSpPr>
        <p:spPr>
          <a:xfrm>
            <a:off x="0" y="159657"/>
            <a:ext cx="672011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Real Use Cases &amp; Patterns (.NET Azure)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Retail E-Commerce Architecture – Product to Payment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Insurance Use Case – Claims Processing with Microservices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Event Sourcing in .NET – Real-World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GitHub Copilot for Faster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API Security – OAuth 2.0 and Zero Trust in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Handling Failures with Retry and Circuit Breaker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Real-Time Notifications using </a:t>
            </a:r>
            <a:r>
              <a:rPr lang="en-IN" sz="2400" dirty="0" err="1"/>
              <a:t>SignalR</a:t>
            </a:r>
            <a:r>
              <a:rPr lang="en-IN" sz="2400" dirty="0"/>
              <a:t> and Azure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Strangler Fig Pattern – Modernizing Legacy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Building an AI Chatbot with Azure Cognitive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Logging and Alerting with ELK vs Azure Monitor</a:t>
            </a:r>
          </a:p>
        </p:txBody>
      </p:sp>
    </p:spTree>
    <p:extLst>
      <p:ext uri="{BB962C8B-B14F-4D97-AF65-F5344CB8AC3E}">
        <p14:creationId xmlns:p14="http://schemas.microsoft.com/office/powerpoint/2010/main" val="81609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792;p248">
            <a:extLst>
              <a:ext uri="{FF2B5EF4-FFF2-40B4-BE49-F238E27FC236}">
                <a16:creationId xmlns:a16="http://schemas.microsoft.com/office/drawing/2014/main" id="{135CDF89-0B21-A1CA-6CD4-86F5B3C1D91C}"/>
              </a:ext>
            </a:extLst>
          </p:cNvPr>
          <p:cNvGrpSpPr/>
          <p:nvPr/>
        </p:nvGrpSpPr>
        <p:grpSpPr>
          <a:xfrm>
            <a:off x="211204" y="1389138"/>
            <a:ext cx="7423309" cy="6288919"/>
            <a:chOff x="1267" y="590"/>
            <a:chExt cx="17799" cy="9411"/>
          </a:xfrm>
        </p:grpSpPr>
        <p:pic>
          <p:nvPicPr>
            <p:cNvPr id="5" name="Google Shape;3793;p248">
              <a:extLst>
                <a:ext uri="{FF2B5EF4-FFF2-40B4-BE49-F238E27FC236}">
                  <a16:creationId xmlns:a16="http://schemas.microsoft.com/office/drawing/2014/main" id="{141448A0-FB33-80B3-66F1-C4DDCAAB7C1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90" y="590"/>
              <a:ext cx="3776" cy="1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794;p248">
              <a:extLst>
                <a:ext uri="{FF2B5EF4-FFF2-40B4-BE49-F238E27FC236}">
                  <a16:creationId xmlns:a16="http://schemas.microsoft.com/office/drawing/2014/main" id="{D2709AAB-CFE3-07D7-7B32-435CE3E3A38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7" y="1665"/>
              <a:ext cx="15216" cy="833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906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02;p249">
            <a:extLst>
              <a:ext uri="{FF2B5EF4-FFF2-40B4-BE49-F238E27FC236}">
                <a16:creationId xmlns:a16="http://schemas.microsoft.com/office/drawing/2014/main" id="{F6D39332-3630-6BE7-254E-B635A28AE1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743" y="1625599"/>
            <a:ext cx="6386513" cy="5442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82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5">
            <a:extLst>
              <a:ext uri="{FF2B5EF4-FFF2-40B4-BE49-F238E27FC236}">
                <a16:creationId xmlns:a16="http://schemas.microsoft.com/office/drawing/2014/main" id="{C799CE6E-D6A3-5275-43C7-46D61586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0228"/>
            <a:ext cx="6721592" cy="3142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4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02;p163">
            <a:extLst>
              <a:ext uri="{FF2B5EF4-FFF2-40B4-BE49-F238E27FC236}">
                <a16:creationId xmlns:a16="http://schemas.microsoft.com/office/drawing/2014/main" id="{7A9F55B0-16C4-2D13-B7C5-256F264022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40000"/>
            <a:ext cx="6858000" cy="361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475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oud Application Development-Azure/AWS">
            <a:extLst>
              <a:ext uri="{FF2B5EF4-FFF2-40B4-BE49-F238E27FC236}">
                <a16:creationId xmlns:a16="http://schemas.microsoft.com/office/drawing/2014/main" id="{E6EEB69C-BC85-DBA5-91C4-3095561D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2391" y="3493422"/>
            <a:ext cx="2801503" cy="215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975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84A81-0BEC-7E03-B4E3-F9A8F897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45" y="2769671"/>
            <a:ext cx="2888165" cy="2808641"/>
          </a:xfrm>
          <a:prstGeom prst="rect">
            <a:avLst/>
          </a:prstGeom>
        </p:spPr>
      </p:pic>
      <p:pic>
        <p:nvPicPr>
          <p:cNvPr id="5" name="Picture 2" descr="Update Domain Vs Fault Domain in Azure">
            <a:extLst>
              <a:ext uri="{FF2B5EF4-FFF2-40B4-BE49-F238E27FC236}">
                <a16:creationId xmlns:a16="http://schemas.microsoft.com/office/drawing/2014/main" id="{7F8A67FE-D6B5-2CBB-D51E-160FDE8B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95" y="5705973"/>
            <a:ext cx="1019676" cy="7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82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37;p69">
            <a:extLst>
              <a:ext uri="{FF2B5EF4-FFF2-40B4-BE49-F238E27FC236}">
                <a16:creationId xmlns:a16="http://schemas.microsoft.com/office/drawing/2014/main" id="{2FEC3181-1D70-FD7E-6248-4D0C0C27CC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571" b="-2"/>
          <a:stretch/>
        </p:blipFill>
        <p:spPr>
          <a:xfrm>
            <a:off x="1982391" y="3292248"/>
            <a:ext cx="2792186" cy="2101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507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8;p60" descr="Cloud Adoption Framework - Microsoft Community Hub">
            <a:extLst>
              <a:ext uri="{FF2B5EF4-FFF2-40B4-BE49-F238E27FC236}">
                <a16:creationId xmlns:a16="http://schemas.microsoft.com/office/drawing/2014/main" id="{8F0F7C26-2993-369D-1D93-2974427FB31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2391" y="3714750"/>
            <a:ext cx="2893219" cy="12613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F2D4F-6820-1D54-2660-15F85CEEB3F2}"/>
              </a:ext>
            </a:extLst>
          </p:cNvPr>
          <p:cNvSpPr txBox="1"/>
          <p:nvPr/>
        </p:nvSpPr>
        <p:spPr>
          <a:xfrm>
            <a:off x="2069647" y="2929354"/>
            <a:ext cx="2441631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1" b="1" dirty="0"/>
              <a:t>Cloud Adoption Framework (CAF)</a:t>
            </a:r>
            <a:endParaRPr lang="en-IN" sz="1181" b="1" dirty="0"/>
          </a:p>
        </p:txBody>
      </p:sp>
    </p:spTree>
    <p:extLst>
      <p:ext uri="{BB962C8B-B14F-4D97-AF65-F5344CB8AC3E}">
        <p14:creationId xmlns:p14="http://schemas.microsoft.com/office/powerpoint/2010/main" val="55805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ADEA90-9934-8441-948F-CD66D872CA0C}"/>
              </a:ext>
            </a:extLst>
          </p:cNvPr>
          <p:cNvSpPr txBox="1"/>
          <p:nvPr/>
        </p:nvSpPr>
        <p:spPr>
          <a:xfrm>
            <a:off x="3061607" y="2871442"/>
            <a:ext cx="144814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1" b="1" dirty="0"/>
              <a:t>6R Strategy</a:t>
            </a:r>
            <a:endParaRPr lang="en-IN" sz="1181" b="1" dirty="0"/>
          </a:p>
        </p:txBody>
      </p:sp>
      <p:pic>
        <p:nvPicPr>
          <p:cNvPr id="8" name="Google Shape;426;p58" descr="The 6 R's Of Cloud Migration - DEV Community">
            <a:extLst>
              <a:ext uri="{FF2B5EF4-FFF2-40B4-BE49-F238E27FC236}">
                <a16:creationId xmlns:a16="http://schemas.microsoft.com/office/drawing/2014/main" id="{68102CEE-6A22-61A5-FEB3-C3B7858356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2391" y="3293952"/>
            <a:ext cx="2938404" cy="189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40662-DE36-F7F8-B333-08A6DE03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76" y="5454654"/>
            <a:ext cx="2792186" cy="8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6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4;p61" descr="Microsoft Azure Well-Architected Framework - Microsoft Community Hub">
            <a:extLst>
              <a:ext uri="{FF2B5EF4-FFF2-40B4-BE49-F238E27FC236}">
                <a16:creationId xmlns:a16="http://schemas.microsoft.com/office/drawing/2014/main" id="{35F3066F-2A3A-5671-D854-0B67B0414A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3135" b="2342"/>
          <a:stretch/>
        </p:blipFill>
        <p:spPr>
          <a:xfrm>
            <a:off x="2060462" y="3769860"/>
            <a:ext cx="2737077" cy="1931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97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4E509-3F3C-6110-3EC9-33F961B11F41}"/>
              </a:ext>
            </a:extLst>
          </p:cNvPr>
          <p:cNvSpPr txBox="1"/>
          <p:nvPr/>
        </p:nvSpPr>
        <p:spPr>
          <a:xfrm>
            <a:off x="105228" y="231414"/>
            <a:ext cx="6647543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Azure API Management – Interview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Azure API Management, and when would you use it in a microservices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the architecture components of Azure API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are products, APIs, and operations in APIM?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you implement rate limiting and throttling in APIM?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are policies in APIM? Can you name and explain a few common ones?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you secure APIs using Azure API Management?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difference between OAuth 2.0 and subscription key in APIM?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you manage versioning and revisions of APIs in APIM?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you expose internal APIs securely via APIM?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are inbound, backend, outbound, and error sections in policy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1090489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E99D038-AF1B-4300-7E4D-A27078B2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91" y="3286125"/>
            <a:ext cx="2862991" cy="16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zure Storage">
            <a:extLst>
              <a:ext uri="{FF2B5EF4-FFF2-40B4-BE49-F238E27FC236}">
                <a16:creationId xmlns:a16="http://schemas.microsoft.com/office/drawing/2014/main" id="{3912A946-FCF5-0EB0-FA86-C6510D79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15" y="4897580"/>
            <a:ext cx="2382250" cy="11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B3C47-B010-3F57-8B09-8D7CCFDC3B97}"/>
              </a:ext>
            </a:extLst>
          </p:cNvPr>
          <p:cNvSpPr txBox="1"/>
          <p:nvPr/>
        </p:nvSpPr>
        <p:spPr>
          <a:xfrm>
            <a:off x="3047830" y="2808174"/>
            <a:ext cx="14695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Azure Storage</a:t>
            </a:r>
            <a:endParaRPr lang="en-IN" sz="1350" b="1" dirty="0"/>
          </a:p>
        </p:txBody>
      </p:sp>
    </p:spTree>
    <p:extLst>
      <p:ext uri="{BB962C8B-B14F-4D97-AF65-F5344CB8AC3E}">
        <p14:creationId xmlns:p14="http://schemas.microsoft.com/office/powerpoint/2010/main" val="2571575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 Overview of Using Azure Data Lake Storage Gen2 -">
            <a:extLst>
              <a:ext uri="{FF2B5EF4-FFF2-40B4-BE49-F238E27FC236}">
                <a16:creationId xmlns:a16="http://schemas.microsoft.com/office/drawing/2014/main" id="{5EAECE8E-3585-F432-480C-8546FBE0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51" y="3298371"/>
            <a:ext cx="2765099" cy="167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E5C9E-2268-8EEF-270A-352E02405389}"/>
              </a:ext>
            </a:extLst>
          </p:cNvPr>
          <p:cNvSpPr txBox="1"/>
          <p:nvPr/>
        </p:nvSpPr>
        <p:spPr>
          <a:xfrm>
            <a:off x="2159964" y="2797963"/>
            <a:ext cx="2473779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1" b="1" dirty="0"/>
              <a:t>Azure Data lake storage (ADLS)</a:t>
            </a:r>
            <a:endParaRPr lang="en-IN" sz="1181" b="1" dirty="0"/>
          </a:p>
        </p:txBody>
      </p:sp>
      <p:pic>
        <p:nvPicPr>
          <p:cNvPr id="7" name="Picture 2" descr="Data lakehouse solution architecture">
            <a:extLst>
              <a:ext uri="{FF2B5EF4-FFF2-40B4-BE49-F238E27FC236}">
                <a16:creationId xmlns:a16="http://schemas.microsoft.com/office/drawing/2014/main" id="{4A77C13C-F329-99E6-AEF9-42678282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29" y="5255806"/>
            <a:ext cx="2105620" cy="8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5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4;p7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457B76B-17DF-D4B8-9640-94844113312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2391" y="3504775"/>
            <a:ext cx="2841172" cy="2059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080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52FA-45B0-E968-5513-47A78915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F0E8-229A-6839-4FF9-3A3202EE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575;p75" descr="ac6_azure_webapp">
            <a:extLst>
              <a:ext uri="{FF2B5EF4-FFF2-40B4-BE49-F238E27FC236}">
                <a16:creationId xmlns:a16="http://schemas.microsoft.com/office/drawing/2014/main" id="{19A51663-9211-EF13-E968-72785EB853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6544" y="3800475"/>
            <a:ext cx="2769065" cy="173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9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7F20-088C-0994-4B73-B3E03CF2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46D64-3D33-EF1D-FC9F-9762A2B36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580;p76" descr="Architecture">
            <a:extLst>
              <a:ext uri="{FF2B5EF4-FFF2-40B4-BE49-F238E27FC236}">
                <a16:creationId xmlns:a16="http://schemas.microsoft.com/office/drawing/2014/main" id="{0EF93079-BDCD-8774-5B37-9C636A58134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9973" y="3636868"/>
            <a:ext cx="2803589" cy="2037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091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2D3C-6C81-E265-F6F5-6490BC83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198C-CB63-09F7-25D3-F30BE85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455;p63" descr="Diagram that shows an architecture for integrating AKS and API Management via mTLS.">
            <a:extLst>
              <a:ext uri="{FF2B5EF4-FFF2-40B4-BE49-F238E27FC236}">
                <a16:creationId xmlns:a16="http://schemas.microsoft.com/office/drawing/2014/main" id="{6B054409-2A9F-B17C-EE50-124996B7E8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2391" y="4069897"/>
            <a:ext cx="2893219" cy="173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439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76926-23D4-33DC-8293-1B974558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3687897"/>
            <a:ext cx="2835048" cy="15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3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diagram of a cloud&#10;&#10;Description automatically generated">
            <a:extLst>
              <a:ext uri="{FF2B5EF4-FFF2-40B4-BE49-F238E27FC236}">
                <a16:creationId xmlns:a16="http://schemas.microsoft.com/office/drawing/2014/main" id="{643E3F0B-B046-37B6-33FA-A7E938D6D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6087" y="3748176"/>
            <a:ext cx="2468350" cy="122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6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413E-DA64-E459-1F14-D7043A58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7BD9C-020F-F596-F659-BE495885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humbnail image 2 of blog post titled &#10; &#10; &#10;  &#10; &#10; &#10; &#10;    &#10;  &#10;   &#10;    &#10;      &#10;       Protect API's using OAuth 2.0 in APIM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98182438-395C-0EF6-6181-742E557C9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4342" y="3594201"/>
            <a:ext cx="2802790" cy="20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11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80D4E2-DA49-5359-69D0-3BD2AA95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99" y="3848247"/>
            <a:ext cx="2646878" cy="11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A59C-F272-9C56-C1FE-989A8A70D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396"/>
            <a:ext cx="6749143" cy="7566175"/>
          </a:xfrm>
        </p:spPr>
        <p:txBody>
          <a:bodyPr>
            <a:noAutofit/>
          </a:bodyPr>
          <a:lstStyle/>
          <a:p>
            <a:r>
              <a:rPr lang="en-US" sz="2000" dirty="0"/>
              <a:t>How do you handle request and response transformation in APIM?</a:t>
            </a:r>
          </a:p>
          <a:p>
            <a:r>
              <a:rPr lang="en-US" sz="2000" dirty="0"/>
              <a:t>How do you enable logging and analytics in Azure API Management?</a:t>
            </a:r>
          </a:p>
          <a:p>
            <a:r>
              <a:rPr lang="en-US" sz="2000" dirty="0"/>
              <a:t>What is the use of the Developer Portal in APIM?</a:t>
            </a:r>
          </a:p>
          <a:p>
            <a:r>
              <a:rPr lang="en-US" sz="2000" dirty="0"/>
              <a:t>How can you integrate APIM with Azure Functions or Logic Apps?</a:t>
            </a:r>
          </a:p>
          <a:p>
            <a:r>
              <a:rPr lang="en-US" sz="2000" dirty="0"/>
              <a:t>What is a self-hosted gateway in APIM? When would you use it?</a:t>
            </a:r>
          </a:p>
          <a:p>
            <a:r>
              <a:rPr lang="en-US" sz="2000" dirty="0"/>
              <a:t>How do you enforce IP restrictions or geo-fencing in APIM?</a:t>
            </a:r>
          </a:p>
          <a:p>
            <a:r>
              <a:rPr lang="en-US" sz="2000" dirty="0"/>
              <a:t>How do you implement caching in APIM?</a:t>
            </a:r>
          </a:p>
          <a:p>
            <a:r>
              <a:rPr lang="en-US" sz="2000" dirty="0"/>
              <a:t>What are SOAP passthrough APIs and how are they handled in APIM?</a:t>
            </a:r>
          </a:p>
          <a:p>
            <a:r>
              <a:rPr lang="en-US" sz="2000" dirty="0"/>
              <a:t>How do you migrate APIs into Azure APIM from Swagger/</a:t>
            </a:r>
            <a:r>
              <a:rPr lang="en-US" sz="2000" dirty="0" err="1"/>
              <a:t>OpenAPI</a:t>
            </a:r>
            <a:r>
              <a:rPr lang="en-US" sz="2000" dirty="0"/>
              <a:t>?</a:t>
            </a:r>
          </a:p>
          <a:p>
            <a:r>
              <a:rPr lang="en-US" sz="2000" dirty="0"/>
              <a:t>How do you integrate Azure AD B2C with APIM for API authentication?</a:t>
            </a:r>
          </a:p>
          <a:p>
            <a:r>
              <a:rPr lang="en-US" sz="2000" dirty="0"/>
              <a:t>What are diagnostics and how do you trace requests in APIM?</a:t>
            </a:r>
          </a:p>
          <a:p>
            <a:r>
              <a:rPr lang="en-US" sz="2000" dirty="0"/>
              <a:t>How do you expose multiple versions of an API to different clients?</a:t>
            </a:r>
          </a:p>
          <a:p>
            <a:r>
              <a:rPr lang="en-US" sz="2000" dirty="0"/>
              <a:t>What are the limitations of Azure API Management?</a:t>
            </a:r>
          </a:p>
          <a:p>
            <a:r>
              <a:rPr lang="en-US" sz="2000" dirty="0"/>
              <a:t>How do you use policy expressions and variables in APIM?</a:t>
            </a:r>
          </a:p>
          <a:p>
            <a:r>
              <a:rPr lang="en-US" sz="2000" dirty="0"/>
              <a:t>How do you manage CI/CD for APIM configuration?</a:t>
            </a:r>
          </a:p>
          <a:p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4A81B-56E2-F146-B142-BA1BA113998D}"/>
              </a:ext>
            </a:extLst>
          </p:cNvPr>
          <p:cNvSpPr txBox="1"/>
          <p:nvPr/>
        </p:nvSpPr>
        <p:spPr>
          <a:xfrm>
            <a:off x="264885" y="155807"/>
            <a:ext cx="5976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Azure API Management – Interview Questions</a:t>
            </a:r>
          </a:p>
        </p:txBody>
      </p:sp>
    </p:spTree>
    <p:extLst>
      <p:ext uri="{BB962C8B-B14F-4D97-AF65-F5344CB8AC3E}">
        <p14:creationId xmlns:p14="http://schemas.microsoft.com/office/powerpoint/2010/main" val="1035116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6B22-91FC-18D7-7953-023A3442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C3E0-EEB2-6D58-8211-1C2646073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585;p77" descr="Diagram showing key components of Azure API Management.">
            <a:extLst>
              <a:ext uri="{FF2B5EF4-FFF2-40B4-BE49-F238E27FC236}">
                <a16:creationId xmlns:a16="http://schemas.microsoft.com/office/drawing/2014/main" id="{FE05E628-E01F-5A9C-F6E5-0E31A703F8E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3854" y="3420835"/>
            <a:ext cx="2422847" cy="1842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64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D529-C222-3165-E604-55770BFF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AFAC-2548-953E-4A9B-4832F25D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Google Shape;3107;p150" descr="Screenshot that shows the Log Analytics interface with four features identified.">
            <a:extLst>
              <a:ext uri="{FF2B5EF4-FFF2-40B4-BE49-F238E27FC236}">
                <a16:creationId xmlns:a16="http://schemas.microsoft.com/office/drawing/2014/main" id="{25AC21D1-97F8-C05F-6C7D-18EE7D22556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2391" y="4167868"/>
            <a:ext cx="2835048" cy="1521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00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338F-0577-04FC-4393-DFE8B8EC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3C56-F050-78AA-1115-057A0125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1203-F34B-13B1-9939-F337025B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30" y="3884636"/>
            <a:ext cx="2628142" cy="12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74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B5D42-76EB-3C44-F7B0-39F07108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3802930"/>
            <a:ext cx="2848070" cy="1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3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B920-363A-6643-577C-AE16150B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4E4A-3228-5D23-D25D-85931657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A9FA-0C2B-6AD3-583F-DD31C5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83" y="4032173"/>
            <a:ext cx="2590636" cy="10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0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06FF-FC23-F358-EB24-9244750D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32F5-1EDF-FD4C-F85F-45689F856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03E3E-F503-588A-95FB-2D6F9BC8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38" y="3670101"/>
            <a:ext cx="2566524" cy="15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28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AE6992-893D-AC26-688A-5B68E481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84" y="3787257"/>
            <a:ext cx="2704554" cy="8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0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4BCD-72CB-84E8-1837-09D2C354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D7D7-9E0A-07FB-5B39-B451F5871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CC194-8C68-1D1F-555A-097B51DB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3776733"/>
            <a:ext cx="2893219" cy="165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6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6A260-1265-1536-4DCC-B9BAFA73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91" y="3667307"/>
            <a:ext cx="2851009" cy="1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56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22AD-BE9F-79A2-9F45-0CEFFCAD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6F9B-9048-0B5A-523B-C291E63B9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7C1E91AB-4DE9-C519-1E0C-A4ED17E9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91" y="2725565"/>
            <a:ext cx="2893219" cy="36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69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7EF2806-5C15-DC01-42C7-C90A271BFA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887" y="687487"/>
            <a:ext cx="6538684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Azure AD B2C, and how is it different from Azure AD?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user flows and custom policies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should you 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policies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built-in user flows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integrate Azure AD B2C with a .NET Core or Angular application?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identity providers can be integrated with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does Azure AD B2C handle multi-factor authentication (MFA)?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customize the login and signup UI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difference between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secure APIs using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role of app registration in Azure AD B2C?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A4F35-215D-A133-9E2F-29CAC2DBB135}"/>
              </a:ext>
            </a:extLst>
          </p:cNvPr>
          <p:cNvSpPr txBox="1"/>
          <p:nvPr/>
        </p:nvSpPr>
        <p:spPr>
          <a:xfrm>
            <a:off x="435429" y="149163"/>
            <a:ext cx="6139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Azure AD B2C – Interview Questions</a:t>
            </a:r>
          </a:p>
        </p:txBody>
      </p:sp>
    </p:spTree>
    <p:extLst>
      <p:ext uri="{BB962C8B-B14F-4D97-AF65-F5344CB8AC3E}">
        <p14:creationId xmlns:p14="http://schemas.microsoft.com/office/powerpoint/2010/main" val="889442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F21A-70E9-0FE1-895C-DFB653B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2187-1C71-AD39-5A84-7D3EC7549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mage preview">
            <a:extLst>
              <a:ext uri="{FF2B5EF4-FFF2-40B4-BE49-F238E27FC236}">
                <a16:creationId xmlns:a16="http://schemas.microsoft.com/office/drawing/2014/main" id="{C0BDBD9F-7903-3DB7-E87B-9C61F2CF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91" y="3078510"/>
            <a:ext cx="2893219" cy="298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30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7276-5C29-22E7-E703-C9B0BC4D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D27B-D866-CA0B-F296-AE78F399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Image preview">
            <a:extLst>
              <a:ext uri="{FF2B5EF4-FFF2-40B4-BE49-F238E27FC236}">
                <a16:creationId xmlns:a16="http://schemas.microsoft.com/office/drawing/2014/main" id="{DC3D288C-79EC-11FC-34FF-6556A9C45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88" y="2643188"/>
            <a:ext cx="2778026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716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1503-B640-FEBC-907B-7ED1E143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61F3-78D0-DB71-E28D-A25FFBA7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Image preview">
            <a:extLst>
              <a:ext uri="{FF2B5EF4-FFF2-40B4-BE49-F238E27FC236}">
                <a16:creationId xmlns:a16="http://schemas.microsoft.com/office/drawing/2014/main" id="{EF93EE99-E8B3-B0C3-DC3B-99080470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91" y="2765078"/>
            <a:ext cx="2893219" cy="36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65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25E-E12A-865C-0A9D-DF0CEB9E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EFBB-1BF2-2E6C-E804-7ED395A48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Image preview">
            <a:extLst>
              <a:ext uri="{FF2B5EF4-FFF2-40B4-BE49-F238E27FC236}">
                <a16:creationId xmlns:a16="http://schemas.microsoft.com/office/drawing/2014/main" id="{0C3204A8-5BF8-5FF7-16C7-B28FC731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91" y="2877592"/>
            <a:ext cx="2893219" cy="33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14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52F0-B4B5-3157-5CCD-8BF90DFD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BAACC-5D2C-71AB-8AF4-B73A21FCB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Image preview">
            <a:extLst>
              <a:ext uri="{FF2B5EF4-FFF2-40B4-BE49-F238E27FC236}">
                <a16:creationId xmlns:a16="http://schemas.microsoft.com/office/drawing/2014/main" id="{943B8E52-DFEB-1906-B7B9-734A811C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88" y="2643188"/>
            <a:ext cx="2778026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07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4A17-38F5-DCEF-7849-600D96CF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1D18C-C628-75FD-3542-0B9C1AECD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Image preview">
            <a:extLst>
              <a:ext uri="{FF2B5EF4-FFF2-40B4-BE49-F238E27FC236}">
                <a16:creationId xmlns:a16="http://schemas.microsoft.com/office/drawing/2014/main" id="{9ADFECF0-C65F-26FD-CB80-1E6B8921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57" y="2643188"/>
            <a:ext cx="2674218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51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5A00DB5-1F50-E464-9603-819E30500E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372" y="958487"/>
            <a:ext cx="6379256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 reply URL and redirect URI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configure Azure AD B2C for OAuth 2.0 and OpenID Connect?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you pass custom claims from identity providers to your application?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link social identities to existing local accounts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secure a multi-tenant application using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token lifetimes and how do you configure them in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handle API access from SPAs and mobile apps with Azure AD B2C?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limitations of Azure AD B2C compared to full Azure AD?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integrate Azure AD B2C with Azure API Management?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you manage CI/CD pipelines for Azure AD B2C custom policies?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589EA-36DF-FC02-655E-CBC98F0A9F37}"/>
              </a:ext>
            </a:extLst>
          </p:cNvPr>
          <p:cNvSpPr txBox="1"/>
          <p:nvPr/>
        </p:nvSpPr>
        <p:spPr>
          <a:xfrm>
            <a:off x="253773" y="265277"/>
            <a:ext cx="6843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Azure AD B2C – Interview Questions</a:t>
            </a:r>
          </a:p>
        </p:txBody>
      </p:sp>
    </p:spTree>
    <p:extLst>
      <p:ext uri="{BB962C8B-B14F-4D97-AF65-F5344CB8AC3E}">
        <p14:creationId xmlns:p14="http://schemas.microsoft.com/office/powerpoint/2010/main" val="303010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3F7F-DBFF-AB88-1F99-FA09C74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02" y="450818"/>
            <a:ext cx="4654714" cy="624115"/>
          </a:xfrm>
        </p:spPr>
        <p:txBody>
          <a:bodyPr/>
          <a:lstStyle/>
          <a:p>
            <a:r>
              <a:rPr lang="en-US" b="1" dirty="0"/>
              <a:t>Microservices</a:t>
            </a:r>
            <a:endParaRPr lang="en-IN" b="1" dirty="0"/>
          </a:p>
        </p:txBody>
      </p:sp>
      <p:pic>
        <p:nvPicPr>
          <p:cNvPr id="4" name="Content Placeholder 3" descr="microservices-styled architecture">
            <a:extLst>
              <a:ext uri="{FF2B5EF4-FFF2-40B4-BE49-F238E27FC236}">
                <a16:creationId xmlns:a16="http://schemas.microsoft.com/office/drawing/2014/main" id="{37873044-0E55-8E6F-C990-8A11C5D65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84"/>
          <a:stretch/>
        </p:blipFill>
        <p:spPr bwMode="auto">
          <a:xfrm>
            <a:off x="80142" y="1698080"/>
            <a:ext cx="6777858" cy="4673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1;p57" descr="A diagram of a service&#10;&#10;Description automatically generated">
            <a:extLst>
              <a:ext uri="{FF2B5EF4-FFF2-40B4-BE49-F238E27FC236}">
                <a16:creationId xmlns:a16="http://schemas.microsoft.com/office/drawing/2014/main" id="{1301744F-92C4-3B3D-CE1A-8C0A87A1F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249713"/>
            <a:ext cx="6858000" cy="4644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30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913</Words>
  <Application>Microsoft Office PowerPoint</Application>
  <PresentationFormat>On-screen Show (4:3)</PresentationFormat>
  <Paragraphs>102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arial</vt:lpstr>
      <vt:lpstr>Quattrocento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Shading Pattern for Scaling Microservices Database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Hajela, Rajneesh</dc:creator>
  <cp:lastModifiedBy>Hajela, Rajneesh</cp:lastModifiedBy>
  <cp:revision>2</cp:revision>
  <dcterms:created xsi:type="dcterms:W3CDTF">2025-03-26T12:58:09Z</dcterms:created>
  <dcterms:modified xsi:type="dcterms:W3CDTF">2025-03-26T17:45:43Z</dcterms:modified>
</cp:coreProperties>
</file>